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8_BB384744.xml" ContentType="application/vnd.ms-powerpoint.comments+xml"/>
  <Override PartName="/ppt/comments/modernComment_102_5C809B14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D5B0782-A2C7-AA94-9755-3D1BD6EB9E62}" name="محمد أنور محمد حسني شكشك" initials="م" userId="S::mohammed410773@fci.bu.edu.eg::c9a01db8-17bf-4202-aae6-da884cdb933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modernComment_102_5C809B1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8355B87-539E-400A-920A-28E206D9AFB0}" authorId="{5D5B0782-A2C7-AA94-9755-3D1BD6EB9E62}" created="2025-04-06T06:46:41.003">
    <pc:sldMkLst xmlns:pc="http://schemas.microsoft.com/office/powerpoint/2013/main/command">
      <pc:docMk/>
      <pc:sldMk cId="1551932180" sldId="258"/>
    </pc:sldMkLst>
    <p188:txBody>
      <a:bodyPr/>
      <a:lstStyle/>
      <a:p>
        <a:r>
          <a:rPr lang="en-US"/>
          <a:t> Policy Updates with Clipping
The objective function ensures updates stay within a safe range:</a:t>
        </a:r>
      </a:p>
    </p188:txBody>
  </p188:cm>
</p188:cmLst>
</file>

<file path=ppt/comments/modernComment_108_BB38474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33F6175-1F0B-42F5-BCEE-29A5B8588960}" authorId="{5D5B0782-A2C7-AA94-9755-3D1BD6EB9E62}" created="2025-04-06T06:46:12.12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141027652" sldId="264"/>
      <ac:spMk id="2" creationId="{8B660661-B278-9C90-B746-08546BEF931D}"/>
    </ac:deMkLst>
    <p188:txBody>
      <a:bodyPr/>
      <a:lstStyle/>
      <a:p>
        <a:r>
          <a:rPr lang="en-US"/>
          <a:t>Actor-Critic Architecture:
Actor: Selects actions (policy network → probability distribution)
Critic: Evaluates state value (value network → predicted rewards)</a:t>
        </a:r>
      </a:p>
    </p188:txBody>
  </p188:cm>
</p188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740AA-0475-A4E0-BFB3-DED38CC38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4609B1-C175-FC3D-BDC2-2D934FD13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53615-1404-318D-CC02-D75ABEEF7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3F7C7-6174-3B87-D80C-5F5A71B1A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188FD-70BC-A33E-8394-61DBEB12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668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E9BCC-1B68-9FF1-2CCD-FAE2A5FC0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009F57-921D-0305-B8CA-4E2714FCED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6DC99-918D-D55D-2C67-7FFE0EFBF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27AF5-5FE1-7B75-9A0B-C3B18287D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6E91F-566E-18E7-2AEB-5E3680DCD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129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C83775-BF4D-63AA-EE72-AAC9998D8D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DBEAD2-3814-FDB0-BB08-3C8FDCBE7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5F9B9-9188-825D-9548-489043639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ED4FF-6614-E2DA-C769-6D9C72C22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332A03-B653-FEC9-FA87-9C430B56C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32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463A0-B74F-0FD6-2DE8-612D1F1F6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2BCB1-2FC3-39A0-3E1C-059FEEE1E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6FAD8-A259-6F85-CAEA-81AF73FE0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DA05D-FB23-7393-3CFE-4D41B730F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421FE-5060-4FEB-2383-2BD9AAA34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416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7F5B9-CEE7-550D-5141-1EE9EE546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79818-67AD-C3FB-13B4-041FB52DA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D6F56-5179-BE5B-638F-7FECF2AB9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9C740-F140-C414-3242-C51A4B2F6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D9199-DCE3-6DD5-66EC-2680B1B88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314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04473-D5BB-964E-83DD-B495949F5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016AA-2C0B-7279-E6CA-EAA81412BB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10386C-1565-8190-4F00-EE5FE6F3A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DB4563-C08A-0B60-859B-79AF1D165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237F2-DE17-3754-A62F-1487D4B08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377442-AEEA-3EDA-85E7-09482E537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57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CD069-36E8-4208-BBC1-1886172E6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508D5B-0281-B6DE-CADD-CF1D0D7C0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18443A-75B2-23F9-9AD3-274FAE093B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86D115-572E-80D6-6698-9D0DB4A294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07FC29-6EBA-2200-3091-C490C5EC6A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8AD7C4-3F4A-0677-1A69-F046EB700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061EEF-51B3-FCF3-E9B8-181EFE03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321B23-3297-B699-385E-3DFB41586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255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3C065-DB4D-234F-3CF1-8A2025C30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68B458-97DB-B69F-478C-40CB721EB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54E33C-6B23-3B0B-542F-14C90D230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EB68D7-A428-1CF6-2A89-36B66A954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320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650228-453B-0497-2527-1D4223403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839BE7-007B-6EF0-E729-4235EB2B9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E33D0B-44C0-C330-D8D9-241AD1588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47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0A27-1FCD-E0B7-184F-E11D5A980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B5552-E7FF-1D53-4DAE-91F74F977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17C46C-FD3F-F086-000E-3408052F06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C11F41-2C19-4F43-57BE-27D20D93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CFD674-5E85-4B13-4B02-D2040A994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7881C-3A8E-9FA3-FE02-2B3904BE1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732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524FE-7B27-1263-4384-53F678E02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273B44-CE79-0432-FA9E-B7C077FD9D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26CFB7-B631-11A8-3426-C53308DF65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932EC5-C27B-A71A-2EEF-56DF758A0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2A0C0-DBBB-FFC9-A840-E9416C910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ACE07F-A53F-F087-BEAF-762978B27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48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CB58A1-9979-1B9B-AF98-B1167D872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2EB3E9-BD08-AF6E-E00A-4BD083E2C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AC5DA-489F-447D-F54D-00C819875E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B36845-2037-4291-AEC0-9D987D0CFCD1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D2E2C-FEED-3BD7-B7EA-5E54A937F6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5CD44-CC10-1522-E7F7-4977FF7EE1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D137E7-54E2-4A38-80CD-F492A9E1E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996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8/10/relationships/comments" Target="../comments/modernComment_108_BB38474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02_5C809B1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1F1EA-1CF0-AD8B-AE22-BFB4394885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>
                <a:effectLst/>
                <a:latin typeface="DeepSeek-CJK-patch"/>
              </a:rPr>
              <a:t>PPO for </a:t>
            </a:r>
            <a:r>
              <a:rPr lang="en-US" b="0" i="0" dirty="0" err="1">
                <a:effectLst/>
                <a:latin typeface="DeepSeek-CJK-patch"/>
              </a:rPr>
              <a:t>WordZapper</a:t>
            </a:r>
            <a:r>
              <a:rPr lang="en-US" b="0" i="0" dirty="0">
                <a:effectLst/>
                <a:latin typeface="DeepSeek-CJK-patch"/>
              </a:rPr>
              <a:t>: Training AI to Play Atari Word Games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B2F7C8-CA4E-4ED7-7FC8-C682E0FBA5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DeepSeek-CJK-patch"/>
              </a:rPr>
              <a:t>A practical guide to Proximal Policy Optimization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286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60661-B278-9C90-B746-08546BEF9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PPO</a:t>
            </a:r>
          </a:p>
        </p:txBody>
      </p:sp>
      <p:pic>
        <p:nvPicPr>
          <p:cNvPr id="4" name="Content Placeholder 3" descr="A diagram of a deep neural network&#10;&#10;AI-generated content may be incorrect.">
            <a:extLst>
              <a:ext uri="{FF2B5EF4-FFF2-40B4-BE49-F238E27FC236}">
                <a16:creationId xmlns:a16="http://schemas.microsoft.com/office/drawing/2014/main" id="{41D59815-2A69-084E-7183-8F69D998B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175" y="1489613"/>
            <a:ext cx="8826365" cy="49075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4102765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8A5DA-16A8-0521-0BD9-69763D5BE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>
                <a:effectLst/>
                <a:latin typeface="DeepSeek-CJK-patch"/>
              </a:rPr>
              <a:t> Why PPO?</a:t>
            </a:r>
            <a:br>
              <a:rPr lang="en-US" b="1" i="0" dirty="0">
                <a:effectLst/>
                <a:latin typeface="DeepSeek-CJK-patch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DF053-9BD3-A0B3-6279-96105CA04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DeepSeek-CJK-patch"/>
              </a:rPr>
              <a:t>Advantages over DQN</a:t>
            </a:r>
            <a:r>
              <a:rPr lang="en-US" b="0" i="0" dirty="0">
                <a:effectLst/>
                <a:latin typeface="DeepSeek-CJK-patch"/>
              </a:rPr>
              <a:t>:</a:t>
            </a:r>
            <a:endParaRPr lang="ar-EG" b="0" i="0" dirty="0">
              <a:effectLst/>
              <a:latin typeface="DeepSeek-CJK-patch"/>
            </a:endParaRP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DeepSeek-CJK-patch"/>
              </a:rPr>
              <a:t>Stable training with policy gradients</a:t>
            </a:r>
            <a:r>
              <a:rPr lang="ar-EG" b="0" i="0" dirty="0">
                <a:effectLst/>
                <a:latin typeface="DeepSeek-CJK-patch"/>
              </a:rPr>
              <a:t>.</a:t>
            </a:r>
            <a:endParaRPr lang="en-US" b="0" i="0" dirty="0">
              <a:effectLst/>
              <a:latin typeface="DeepSeek-CJK-patch"/>
            </a:endParaRP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DeepSeek-CJK-patch"/>
              </a:rPr>
              <a:t>Handles continuous/discrete actions</a:t>
            </a:r>
            <a:r>
              <a:rPr lang="ar-EG" b="0" i="0" dirty="0">
                <a:effectLst/>
                <a:latin typeface="DeepSeek-CJK-patch"/>
              </a:rPr>
              <a:t>.</a:t>
            </a:r>
            <a:endParaRPr lang="en-US" b="0" i="0" dirty="0">
              <a:effectLst/>
              <a:latin typeface="DeepSeek-CJK-patch"/>
            </a:endParaRP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DeepSeek-CJK-patch"/>
              </a:rPr>
              <a:t>Less sensitive to hyperparameters.</a:t>
            </a:r>
          </a:p>
          <a:p>
            <a:pPr algn="l">
              <a:spcAft>
                <a:spcPts val="300"/>
              </a:spcAft>
              <a:buNone/>
            </a:pPr>
            <a:r>
              <a:rPr lang="en-US" b="1" i="0" dirty="0">
                <a:effectLst/>
                <a:latin typeface="DeepSeek-CJK-patch"/>
              </a:rPr>
              <a:t>Key Features</a:t>
            </a:r>
            <a:r>
              <a:rPr lang="en-US" b="0" i="0" dirty="0">
                <a:effectLst/>
                <a:latin typeface="DeepSeek-CJK-patch"/>
              </a:rPr>
              <a:t>: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DeepSeek-CJK-patch"/>
              </a:rPr>
              <a:t>Clipped objective function (prevents drastic policy updates)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DeepSeek-CJK-patch"/>
              </a:rPr>
              <a:t>Actor-Critic architecture</a:t>
            </a:r>
          </a:p>
          <a:p>
            <a:pPr>
              <a:buNone/>
            </a:pPr>
            <a:br>
              <a:rPr lang="en-US" b="0" i="0" dirty="0">
                <a:solidFill>
                  <a:srgbClr val="F8FAFF"/>
                </a:solidFill>
                <a:effectLst/>
                <a:latin typeface="DeepSeek-CJK-patch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470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F4558-BAAF-557E-792D-871754420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>
                <a:effectLst/>
                <a:latin typeface="DeepSeek-CJK-patch"/>
              </a:rPr>
              <a:t>PPO Algorithm Overview</a:t>
            </a:r>
            <a:br>
              <a:rPr lang="en-US" b="1" i="0" dirty="0">
                <a:effectLst/>
                <a:latin typeface="DeepSeek-CJK-patch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423E8-879B-EBF8-FE2E-705A3F1DB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>
              <a:buNone/>
            </a:pPr>
            <a:r>
              <a:rPr lang="en-US" b="1" i="0" dirty="0">
                <a:effectLst/>
                <a:latin typeface="DeepSeek-CJK-patch"/>
              </a:rPr>
              <a:t>Mathematical Core</a:t>
            </a:r>
            <a:r>
              <a:rPr lang="en-US" b="0" i="0" dirty="0">
                <a:effectLst/>
                <a:latin typeface="DeepSeek-CJK-patch"/>
              </a:rPr>
              <a:t>:</a:t>
            </a:r>
            <a:endParaRPr lang="ar-EG" b="0" i="0" dirty="0">
              <a:effectLst/>
              <a:latin typeface="DeepSeek-CJK-patch"/>
            </a:endParaRPr>
          </a:p>
          <a:p>
            <a:pPr algn="l">
              <a:buNone/>
            </a:pPr>
            <a:endParaRPr lang="ar-EG" dirty="0">
              <a:latin typeface="DeepSeek-CJK-patch"/>
            </a:endParaRPr>
          </a:p>
          <a:p>
            <a:pPr algn="l">
              <a:buNone/>
            </a:pPr>
            <a:endParaRPr lang="ar-EG" b="0" i="0" dirty="0">
              <a:effectLst/>
              <a:latin typeface="DeepSeek-CJK-patch"/>
            </a:endParaRPr>
          </a:p>
          <a:p>
            <a:pPr algn="l">
              <a:spcAft>
                <a:spcPts val="300"/>
              </a:spcAft>
              <a:buNone/>
            </a:pPr>
            <a:r>
              <a:rPr lang="en-US" b="1" i="0" dirty="0">
                <a:effectLst/>
                <a:latin typeface="DeepSeek-CJK-patch"/>
              </a:rPr>
              <a:t>Where</a:t>
            </a:r>
            <a:r>
              <a:rPr lang="ar-EG" dirty="0">
                <a:solidFill>
                  <a:srgbClr val="F8FAFF"/>
                </a:solidFill>
                <a:latin typeface="DeepSeek-CJK-patch"/>
              </a:rPr>
              <a:t>:</a:t>
            </a:r>
            <a:r>
              <a:rPr lang="en-US" dirty="0">
                <a:latin typeface="DeepSeek-CJK-patch"/>
              </a:rPr>
              <a:t>: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KaTeX_Main"/>
              </a:rPr>
              <a:t>rt(θ)</a:t>
            </a:r>
            <a:r>
              <a:rPr lang="en-US" i="1" dirty="0">
                <a:latin typeface="KaTeX_Math"/>
              </a:rPr>
              <a:t>:</a:t>
            </a:r>
            <a:r>
              <a:rPr lang="en-US" b="0" i="0" dirty="0">
                <a:effectLst/>
                <a:latin typeface="DeepSeek-CJK-patch"/>
              </a:rPr>
              <a:t>Probability ratio of new vs old policy.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latin typeface="KaTeX_Main"/>
              </a:rPr>
              <a:t>A^t</a:t>
            </a:r>
            <a:r>
              <a:rPr lang="en-US" b="0" i="0" dirty="0">
                <a:effectLst/>
                <a:latin typeface="DeepSeek-CJK-patch"/>
              </a:rPr>
              <a:t>: Advantage estimate</a:t>
            </a:r>
            <a:r>
              <a:rPr lang="en-US" dirty="0">
                <a:latin typeface="DeepSeek-CJK-patch"/>
              </a:rPr>
              <a:t>.</a:t>
            </a:r>
            <a:endParaRPr lang="en-US" b="0" i="0" dirty="0">
              <a:effectLst/>
              <a:latin typeface="DeepSeek-CJK-patch"/>
            </a:endParaRP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KaTeX_Main"/>
              </a:rPr>
              <a:t>ϵ</a:t>
            </a:r>
            <a:r>
              <a:rPr lang="en-US" b="0" i="0" dirty="0">
                <a:effectLst/>
                <a:latin typeface="DeepSeek-CJK-patch"/>
              </a:rPr>
              <a:t>: Clip range (typically 0.2).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ar-EG" b="0" i="0" dirty="0">
              <a:effectLst/>
              <a:latin typeface="DeepSeek-CJK-patch"/>
            </a:endParaRPr>
          </a:p>
          <a:p>
            <a:pPr marL="0" indent="0" algn="l">
              <a:spcBef>
                <a:spcPts val="300"/>
              </a:spcBef>
              <a:buNone/>
            </a:pPr>
            <a:br>
              <a:rPr lang="en-US" b="0" i="0" dirty="0">
                <a:effectLst/>
                <a:latin typeface="KaTeX_Main"/>
              </a:rPr>
            </a:br>
            <a:endParaRPr lang="en-US" b="0" i="0" dirty="0">
              <a:effectLst/>
              <a:latin typeface="DeepSeek-CJK-patch"/>
            </a:endParaRPr>
          </a:p>
          <a:p>
            <a:pPr algn="l">
              <a:spcAft>
                <a:spcPts val="300"/>
              </a:spcAft>
              <a:buNone/>
            </a:pPr>
            <a:endParaRPr lang="en-US" b="0" i="0" dirty="0">
              <a:solidFill>
                <a:srgbClr val="F8FAFF"/>
              </a:solidFill>
              <a:effectLst/>
              <a:latin typeface="DeepSeek-CJK-patch"/>
            </a:endParaRPr>
          </a:p>
          <a:p>
            <a:pPr>
              <a:buNone/>
            </a:pPr>
            <a:br>
              <a:rPr lang="en-US" b="0" i="0" dirty="0">
                <a:solidFill>
                  <a:srgbClr val="F8FAFF"/>
                </a:solidFill>
                <a:effectLst/>
                <a:latin typeface="KaTeX_Main"/>
              </a:rPr>
            </a:br>
            <a:endParaRPr lang="ar-EG" b="0" i="0" dirty="0">
              <a:effectLst/>
              <a:latin typeface="DeepSeek-CJK-patch"/>
            </a:endParaRPr>
          </a:p>
          <a:p>
            <a:pPr algn="l">
              <a:buNone/>
            </a:pPr>
            <a:endParaRPr lang="en-US" b="0" i="0" dirty="0">
              <a:effectLst/>
              <a:latin typeface="DeepSeek-CJK-patch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5F0F81-D897-D73B-9125-AB4705650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149" y="2397796"/>
            <a:ext cx="4658375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93218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086C9-4F9A-D5EA-D3C4-54EA0EF22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Directly learns a policy using gradient ascent to maximize reward.</a:t>
            </a:r>
            <a:endParaRPr lang="en-US" sz="5400" dirty="0"/>
          </a:p>
        </p:txBody>
      </p:sp>
      <p:sp>
        <p:nvSpPr>
          <p:cNvPr id="6" name="AutoShape 6" descr="PPO Clip Diagram">
            <a:extLst>
              <a:ext uri="{FF2B5EF4-FFF2-40B4-BE49-F238E27FC236}">
                <a16:creationId xmlns:a16="http://schemas.microsoft.com/office/drawing/2014/main" id="{DEA663DC-2585-84FC-C162-418AA0CC1E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99816" y="3276600"/>
            <a:ext cx="3148584" cy="3148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F55FAAD5-1059-0CA6-3186-0392A48671F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008505"/>
            <a:ext cx="551222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graph showing a graph showing a line of points&#10;&#10;AI-generated content may be incorrect.">
            <a:extLst>
              <a:ext uri="{FF2B5EF4-FFF2-40B4-BE49-F238E27FC236}">
                <a16:creationId xmlns:a16="http://schemas.microsoft.com/office/drawing/2014/main" id="{2C3227D4-B955-769A-A039-D315D085A3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379" y="2367814"/>
            <a:ext cx="5661811" cy="29232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96241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BD9FE-682F-C2F4-7E3D-563C73241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i="0" dirty="0">
                <a:effectLst/>
                <a:latin typeface="system-ui"/>
              </a:rPr>
              <a:t>Preprocessing Frames</a:t>
            </a:r>
            <a:br>
              <a:rPr lang="en-US" dirty="0"/>
            </a:br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C6B11EF-D052-7407-45F4-6F2F4F333D7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299" y="2483566"/>
            <a:ext cx="9741401" cy="3035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440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33B606-25F7-213D-3DB6-27A124FB6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en-US" sz="3400" b="0" i="0" dirty="0">
                <a:effectLst/>
                <a:latin typeface="system-ui"/>
              </a:rPr>
              <a:t>Stack Frames</a:t>
            </a:r>
            <a:br>
              <a:rPr lang="en-US" sz="3400" dirty="0"/>
            </a:br>
            <a:endParaRPr lang="en-US" sz="3400" dirty="0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80" name="Content Placeholder 3079">
            <a:extLst>
              <a:ext uri="{FF2B5EF4-FFF2-40B4-BE49-F238E27FC236}">
                <a16:creationId xmlns:a16="http://schemas.microsoft.com/office/drawing/2014/main" id="{9BE701D6-038B-489D-BCC8-973B27E3D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1658326"/>
          </a:xfrm>
        </p:spPr>
        <p:txBody>
          <a:bodyPr>
            <a:normAutofit/>
          </a:bodyPr>
          <a:lstStyle/>
          <a:p>
            <a:r>
              <a:rPr lang="en-US" sz="1800" b="1" i="0" dirty="0">
                <a:effectLst/>
                <a:latin typeface="system-ui"/>
              </a:rPr>
              <a:t>Capture motion</a:t>
            </a:r>
            <a:r>
              <a:rPr lang="ar-EG" sz="1800" b="1" i="0" dirty="0">
                <a:effectLst/>
                <a:latin typeface="system-ui"/>
              </a:rPr>
              <a:t>.</a:t>
            </a:r>
          </a:p>
          <a:p>
            <a:r>
              <a:rPr lang="en-US" sz="1800" b="1" i="0" dirty="0">
                <a:effectLst/>
                <a:latin typeface="system-ui"/>
              </a:rPr>
              <a:t>Deal with partial observability</a:t>
            </a:r>
            <a:r>
              <a:rPr lang="en-US" sz="1800" b="1" dirty="0">
                <a:latin typeface="system-ui"/>
              </a:rPr>
              <a:t>.</a:t>
            </a:r>
          </a:p>
          <a:p>
            <a:r>
              <a:rPr lang="en-US" sz="1800" b="1" i="0" dirty="0">
                <a:effectLst/>
                <a:latin typeface="system-ui"/>
              </a:rPr>
              <a:t>Provide Temporal context</a:t>
            </a:r>
            <a:r>
              <a:rPr lang="en-US" sz="1200" b="0" i="0" dirty="0">
                <a:effectLst/>
                <a:latin typeface="system-ui"/>
              </a:rPr>
              <a:t>: It provides a short history of the game state</a:t>
            </a:r>
          </a:p>
          <a:p>
            <a:endParaRPr lang="en-US" sz="1800" dirty="0"/>
          </a:p>
        </p:txBody>
      </p:sp>
      <p:pic>
        <p:nvPicPr>
          <p:cNvPr id="3076" name="Picture 4" descr="A diagram of a diagram of a frame&#10;&#10;AI-generated content may be incorrect.">
            <a:extLst>
              <a:ext uri="{FF2B5EF4-FFF2-40B4-BE49-F238E27FC236}">
                <a16:creationId xmlns:a16="http://schemas.microsoft.com/office/drawing/2014/main" id="{519A3331-AE99-E68D-3126-3EEE44AB39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6432" y="568959"/>
            <a:ext cx="4235146" cy="2985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6CBBEF1D-82D6-6B99-C6C5-8F76E3C1F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4634" y="4026861"/>
            <a:ext cx="4235146" cy="2634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1F1A97C-82D0-3863-35B9-17B4E5B73C10}"/>
              </a:ext>
            </a:extLst>
          </p:cNvPr>
          <p:cNvSpPr txBox="1">
            <a:spLocks/>
          </p:cNvSpPr>
          <p:nvPr/>
        </p:nvSpPr>
        <p:spPr>
          <a:xfrm>
            <a:off x="411480" y="4621852"/>
            <a:ext cx="4443154" cy="10878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None/>
            </a:pPr>
            <a:r>
              <a:rPr lang="en-US" sz="1600" b="0" i="0" dirty="0">
                <a:effectLst/>
                <a:latin typeface="system-ui"/>
              </a:rPr>
              <a:t>Our initial state can kind of be visualized then like:</a:t>
            </a:r>
          </a:p>
          <a:p>
            <a:pPr>
              <a:buNone/>
            </a:pP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595929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E50F6-4C32-B14B-2500-DF7E0E14D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>
                <a:effectLst/>
                <a:latin typeface="DeepSeek-CJK-patch"/>
              </a:rPr>
              <a:t>Demo Video</a:t>
            </a:r>
            <a:endParaRPr lang="en-US" dirty="0"/>
          </a:p>
        </p:txBody>
      </p:sp>
      <p:pic>
        <p:nvPicPr>
          <p:cNvPr id="7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FE7EB8A2-BF3D-83CF-072C-757D4F46D42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4050" y="1825625"/>
            <a:ext cx="5802313" cy="4351338"/>
          </a:xfrm>
        </p:spPr>
      </p:pic>
    </p:spTree>
    <p:extLst>
      <p:ext uri="{BB962C8B-B14F-4D97-AF65-F5344CB8AC3E}">
        <p14:creationId xmlns:p14="http://schemas.microsoft.com/office/powerpoint/2010/main" val="27384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6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55B21-725F-FF76-6263-37B153F6B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>
                <a:effectLst/>
                <a:latin typeface="DeepSeek-CJK-patch"/>
              </a:rPr>
              <a:t>Visualization</a:t>
            </a:r>
            <a:endParaRPr lang="en-US" dirty="0"/>
          </a:p>
        </p:txBody>
      </p:sp>
      <p:pic>
        <p:nvPicPr>
          <p:cNvPr id="4" name="Content Placeholder 3" descr="A graph with blue lines&#10;&#10;AI-generated content may be incorrect.">
            <a:extLst>
              <a:ext uri="{FF2B5EF4-FFF2-40B4-BE49-F238E27FC236}">
                <a16:creationId xmlns:a16="http://schemas.microsoft.com/office/drawing/2014/main" id="{A1FACE4A-1143-81F0-391E-6966A2BEC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1326" y="1834356"/>
            <a:ext cx="6005011" cy="48188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49555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151</Words>
  <Application>Microsoft Office PowerPoint</Application>
  <PresentationFormat>Widescreen</PresentationFormat>
  <Paragraphs>33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DeepSeek-CJK-patch</vt:lpstr>
      <vt:lpstr>KaTeX_Main</vt:lpstr>
      <vt:lpstr>KaTeX_Math</vt:lpstr>
      <vt:lpstr>system-ui</vt:lpstr>
      <vt:lpstr>Office Theme</vt:lpstr>
      <vt:lpstr>PPO for WordZapper: Training AI to Play Atari Word Games</vt:lpstr>
      <vt:lpstr>PPO</vt:lpstr>
      <vt:lpstr> Why PPO? </vt:lpstr>
      <vt:lpstr>PPO Algorithm Overview </vt:lpstr>
      <vt:lpstr>Directly learns a policy using gradient ascent to maximize reward.</vt:lpstr>
      <vt:lpstr>Preprocessing Frames </vt:lpstr>
      <vt:lpstr>Stack Frames </vt:lpstr>
      <vt:lpstr>Demo Video</vt:lpstr>
      <vt:lpstr>Visualization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محمد أنور محمد حسني شكشك</dc:creator>
  <cp:lastModifiedBy>محمد أنور محمد حسني شكشك</cp:lastModifiedBy>
  <cp:revision>2</cp:revision>
  <dcterms:created xsi:type="dcterms:W3CDTF">2025-04-06T06:10:13Z</dcterms:created>
  <dcterms:modified xsi:type="dcterms:W3CDTF">2025-04-06T07:00:36Z</dcterms:modified>
</cp:coreProperties>
</file>

<file path=docProps/thumbnail.jpeg>
</file>